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9CAAE89-E49E-4709-8B72-FAAF436ABBEE}" v="227" dt="2025-06-26T13:34:17.322"/>
    <p1510:client id="{AD6BC327-0885-4385-A3CC-51193D0C31F8}" v="243" dt="2025-06-26T12:53:44.3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92" d="100"/>
          <a:sy n="92" d="100"/>
        </p:scale>
        <p:origin x="86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705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685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269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331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2393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567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6/26/2025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013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6/26/2025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669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6/26/2025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075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200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599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735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04" r:id="rId6"/>
    <p:sldLayoutId id="2147483700" r:id="rId7"/>
    <p:sldLayoutId id="2147483701" r:id="rId8"/>
    <p:sldLayoutId id="2147483702" r:id="rId9"/>
    <p:sldLayoutId id="2147483703" r:id="rId10"/>
    <p:sldLayoutId id="214748370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CA102F-44BB-4D1B-12AA-B65C1AE26C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7775" r="9091" b="16338"/>
          <a:stretch>
            <a:fillRect/>
          </a:stretch>
        </p:blipFill>
        <p:spPr>
          <a:xfrm>
            <a:off x="1" y="1"/>
            <a:ext cx="12191999" cy="685799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2E284DE-AB43-1296-3166-892F44A3A2E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73183" y="173181"/>
            <a:ext cx="6858002" cy="651164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6000">
                <a:schemeClr val="bg1">
                  <a:alpha val="30000"/>
                </a:schemeClr>
              </a:gs>
              <a:gs pos="26000">
                <a:schemeClr val="bg1">
                  <a:alpha val="17000"/>
                </a:schemeClr>
              </a:gs>
              <a:gs pos="100000">
                <a:schemeClr val="bg1">
                  <a:alpha val="4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66602" y="701964"/>
            <a:ext cx="5624950" cy="3640303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ru-RU" sz="5100" dirty="0">
                <a:solidFill>
                  <a:srgbClr val="FFFFFF"/>
                </a:solidFill>
                <a:ea typeface="+mj-lt"/>
                <a:cs typeface="+mj-lt"/>
              </a:rPr>
              <a:t>Основы </a:t>
            </a:r>
            <a:r>
              <a:rPr lang="ru-RU" sz="5100" dirty="0" err="1">
                <a:solidFill>
                  <a:srgbClr val="FFFFFF"/>
                </a:solidFill>
                <a:ea typeface="+mj-lt"/>
                <a:cs typeface="+mj-lt"/>
              </a:rPr>
              <a:t>Gamedev</a:t>
            </a:r>
            <a:r>
              <a:rPr lang="ru-RU" sz="5100" dirty="0">
                <a:solidFill>
                  <a:srgbClr val="FFFFFF"/>
                </a:solidFill>
                <a:ea typeface="+mj-lt"/>
                <a:cs typeface="+mj-lt"/>
              </a:rPr>
              <a:t> и VR-разработки</a:t>
            </a:r>
            <a:endParaRPr lang="ru-RU" sz="5100" dirty="0">
              <a:solidFill>
                <a:srgbClr val="FFFFFF"/>
              </a:solidFill>
              <a:cs typeface="Angsana New"/>
            </a:endParaRPr>
          </a:p>
          <a:p>
            <a:pPr>
              <a:lnSpc>
                <a:spcPct val="90000"/>
              </a:lnSpc>
            </a:pPr>
            <a:r>
              <a:rPr lang="ru-RU" sz="3600" b="1" dirty="0">
                <a:solidFill>
                  <a:srgbClr val="FFFFFF"/>
                </a:solidFill>
                <a:ea typeface="+mj-lt"/>
                <a:cs typeface="+mj-lt"/>
              </a:rPr>
              <a:t>Разработка </a:t>
            </a:r>
            <a:r>
              <a:rPr lang="ru-RU" sz="3600" b="1" err="1">
                <a:solidFill>
                  <a:srgbClr val="FFFFFF"/>
                </a:solidFill>
                <a:ea typeface="+mj-lt"/>
                <a:cs typeface="+mj-lt"/>
              </a:rPr>
              <a:t>платформера</a:t>
            </a:r>
            <a:r>
              <a:rPr lang="ru-RU" sz="3600" b="1" dirty="0">
                <a:solidFill>
                  <a:srgbClr val="FFFFFF"/>
                </a:solidFill>
                <a:ea typeface="+mj-lt"/>
                <a:cs typeface="+mj-lt"/>
              </a:rPr>
              <a:t> </a:t>
            </a:r>
            <a:r>
              <a:rPr lang="en-US" sz="3600" b="1" dirty="0">
                <a:solidFill>
                  <a:srgbClr val="FFFFFF"/>
                </a:solidFill>
                <a:latin typeface="Angsana New"/>
                <a:ea typeface="+mj-lt"/>
                <a:cs typeface="+mj-lt"/>
              </a:rPr>
              <a:t>“</a:t>
            </a:r>
            <a:r>
              <a:rPr lang="ru-RU" sz="3600" b="1" dirty="0">
                <a:solidFill>
                  <a:srgbClr val="FFFFFF"/>
                </a:solidFill>
                <a:ea typeface="+mj-lt"/>
                <a:cs typeface="+mj-lt"/>
              </a:rPr>
              <a:t>Escape</a:t>
            </a:r>
            <a:r>
              <a:rPr lang="en-US" sz="3600" dirty="0">
                <a:solidFill>
                  <a:srgbClr val="FFFFFF"/>
                </a:solidFill>
                <a:latin typeface="Angsana New"/>
                <a:ea typeface="+mj-lt"/>
                <a:cs typeface="+mj-lt"/>
              </a:rPr>
              <a:t>”</a:t>
            </a:r>
            <a:endParaRPr lang="ru-RU" sz="3600" dirty="0">
              <a:solidFill>
                <a:srgbClr val="FFFFFF"/>
              </a:solidFill>
              <a:latin typeface="Angsana New"/>
            </a:endParaRPr>
          </a:p>
          <a:p>
            <a:pPr>
              <a:lnSpc>
                <a:spcPct val="90000"/>
              </a:lnSpc>
            </a:pPr>
            <a:endParaRPr lang="ru-RU" sz="5100">
              <a:solidFill>
                <a:srgbClr val="FFFFFF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15127" y="5253050"/>
            <a:ext cx="4565752" cy="9692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000">
                <a:solidFill>
                  <a:srgbClr val="FFFFFF"/>
                </a:solidFill>
              </a:rPr>
              <a:t>Выполнил: Ваверко И.С.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7CC2FE6-3AD0-4131-B4BC-1F4D65E25E1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0329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1651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6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261F04-F758-E05F-531B-4EE269078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3108960"/>
            <a:ext cx="7369908" cy="26822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Спасибо за внимание</a:t>
            </a:r>
          </a:p>
        </p:txBody>
      </p:sp>
      <p:cxnSp>
        <p:nvCxnSpPr>
          <p:cNvPr id="15" name="Straight Connector 10">
            <a:extLst>
              <a:ext uri="{FF2B5EF4-FFF2-40B4-BE49-F238E27FC236}">
                <a16:creationId xmlns:a16="http://schemas.microsoft.com/office/drawing/2014/main" id="{84EE7F79-08E8-405E-9B6D-B1560F34848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1585" y="1027306"/>
            <a:ext cx="1020883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8583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7DD9D6-A4B3-9B78-836F-CB372A4E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338" y="1371601"/>
            <a:ext cx="10890929" cy="1097280"/>
          </a:xfrm>
        </p:spPr>
        <p:txBody>
          <a:bodyPr>
            <a:normAutofit/>
          </a:bodyPr>
          <a:lstStyle/>
          <a:p>
            <a:r>
              <a:rPr lang="ru-RU" sz="3600" b="0" dirty="0">
                <a:latin typeface="Times New Roman"/>
                <a:cs typeface="Times New Roman"/>
              </a:rPr>
              <a:t>  </a:t>
            </a:r>
            <a:r>
              <a:rPr lang="ru-RU" sz="3600" dirty="0">
                <a:cs typeface="Angsana New"/>
              </a:rPr>
              <a:t>Цель проекта</a:t>
            </a:r>
          </a:p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794DBCD-26C3-3E1D-4539-0F4E112FD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635" y="2210139"/>
            <a:ext cx="10890928" cy="356616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 dirty="0">
                <a:ea typeface="+mn-lt"/>
                <a:cs typeface="+mn-lt"/>
              </a:rPr>
              <a:t>Цель данного проекта создание динамичного 2D-платформера с акцентом на точное управление и сложные испытания.</a:t>
            </a:r>
            <a:endParaRPr lang="ru-RU" dirty="0">
              <a:cs typeface="Angsana New"/>
            </a:endParaRP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0747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63F27BC-7079-4FF7-8F7C-ABC82FA3C2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474BEB-65D4-F3C5-4A2D-18E636901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502152" cy="3591463"/>
          </a:xfrm>
        </p:spPr>
        <p:txBody>
          <a:bodyPr anchor="t">
            <a:normAutofit/>
          </a:bodyPr>
          <a:lstStyle/>
          <a:p>
            <a:r>
              <a:rPr lang="en-US" sz="3100" b="0" dirty="0">
                <a:latin typeface="Angsana New"/>
                <a:cs typeface="Times New Roman"/>
              </a:rPr>
              <a:t> </a:t>
            </a:r>
            <a:r>
              <a:rPr lang="ru-RU" sz="3100" dirty="0">
                <a:cs typeface="Angsana New"/>
              </a:rPr>
              <a:t>Актуальность и востребованность проекта</a:t>
            </a:r>
          </a:p>
          <a:p>
            <a:endParaRPr lang="ru-RU" sz="310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A47F538-6148-7BAB-0763-A09B01C4A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1664" y="1371601"/>
            <a:ext cx="6620256" cy="492631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 dirty="0">
                <a:latin typeface="Times New Roman"/>
                <a:cs typeface="Times New Roman"/>
              </a:rPr>
              <a:t>Актуальность данного проекта обусловлена стремительным ростом игровой индустрии, доступностью современных инструментов и растущим спросом на уникальные игровые проекты. </a:t>
            </a:r>
            <a:endParaRPr lang="ru-RU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0BBF191-9CC8-4313-B1CA-8DF1A53AE4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3509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877B89-8E89-F2F2-9501-52C8875B7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cs typeface="Angsana New"/>
              </a:rPr>
              <a:t>Стек</a:t>
            </a:r>
          </a:p>
        </p:txBody>
      </p:sp>
      <p:pic>
        <p:nvPicPr>
          <p:cNvPr id="4" name="Рисунок 3" descr="Unity logo and symbol, meaning, history, PNG">
            <a:extLst>
              <a:ext uri="{FF2B5EF4-FFF2-40B4-BE49-F238E27FC236}">
                <a16:creationId xmlns:a16="http://schemas.microsoft.com/office/drawing/2014/main" id="{9FEE807D-F8E2-EA17-BEED-6A01B4426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585" y="2648067"/>
            <a:ext cx="2743200" cy="1543050"/>
          </a:xfrm>
          <a:prstGeom prst="rect">
            <a:avLst/>
          </a:prstGeom>
        </p:spPr>
      </p:pic>
      <p:pic>
        <p:nvPicPr>
          <p:cNvPr id="5" name="Рисунок 4" descr="File:Visual Studio 2017 logo and wordmark.svg - Wikipedia">
            <a:extLst>
              <a:ext uri="{FF2B5EF4-FFF2-40B4-BE49-F238E27FC236}">
                <a16:creationId xmlns:a16="http://schemas.microsoft.com/office/drawing/2014/main" id="{5ECF515A-21CB-A79A-0EBB-E46D1A84C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5148" y="3097270"/>
            <a:ext cx="3913482" cy="654051"/>
          </a:xfrm>
          <a:prstGeom prst="rect">
            <a:avLst/>
          </a:prstGeom>
        </p:spPr>
      </p:pic>
      <p:pic>
        <p:nvPicPr>
          <p:cNvPr id="7" name="Рисунок 6" descr="Free High-Quality Inkscape Logo for Creative Design">
            <a:extLst>
              <a:ext uri="{FF2B5EF4-FFF2-40B4-BE49-F238E27FC236}">
                <a16:creationId xmlns:a16="http://schemas.microsoft.com/office/drawing/2014/main" id="{A90BB7B6-763E-A0A3-1766-5798F0BA22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6104" y="2198361"/>
            <a:ext cx="2743200" cy="142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564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5F65C6-8566-1EC2-42A0-57E3FA57B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821" y="1371600"/>
            <a:ext cx="6034187" cy="1097280"/>
          </a:xfrm>
        </p:spPr>
        <p:txBody>
          <a:bodyPr>
            <a:normAutofit/>
          </a:bodyPr>
          <a:lstStyle/>
          <a:p>
            <a:r>
              <a:rPr lang="ru-RU" dirty="0">
                <a:cs typeface="Angsana New"/>
              </a:rPr>
              <a:t>Концепция</a:t>
            </a:r>
          </a:p>
        </p:txBody>
      </p:sp>
      <p:pic>
        <p:nvPicPr>
          <p:cNvPr id="5" name="Picture 4" descr="Черные жигсавные фрагменты">
            <a:extLst>
              <a:ext uri="{FF2B5EF4-FFF2-40B4-BE49-F238E27FC236}">
                <a16:creationId xmlns:a16="http://schemas.microsoft.com/office/drawing/2014/main" id="{0902AABC-20AF-3669-F67C-303E72623B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455" r="18331" b="-3"/>
          <a:stretch>
            <a:fillRect/>
          </a:stretch>
        </p:blipFill>
        <p:spPr>
          <a:xfrm>
            <a:off x="20" y="10"/>
            <a:ext cx="4857871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80905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C7E484B6-91FB-F08E-1AE6-431A8C47A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6821" y="2285162"/>
            <a:ext cx="6034187" cy="36646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ru-RU" sz="1400" dirty="0">
                <a:latin typeface="Times New Roman"/>
                <a:cs typeface="Times New Roman"/>
              </a:rPr>
              <a:t>Основная идея Escape строится вокруг мрачной, загадочной атмосферы заброшенного комплекса, где игроку не дают прямых ответов. Вместо явных объяснений игра оставляет пространство для размышлений, усиливая ощущение тревоги и неизвестности.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ru-RU" sz="1400" dirty="0">
                <a:latin typeface="Times New Roman"/>
                <a:cs typeface="Times New Roman"/>
              </a:rPr>
              <a:t>Escape сочетает классический </a:t>
            </a:r>
            <a:r>
              <a:rPr lang="ru-RU" sz="1400" err="1">
                <a:latin typeface="Times New Roman"/>
                <a:cs typeface="Times New Roman"/>
              </a:rPr>
              <a:t>платформер</a:t>
            </a:r>
            <a:r>
              <a:rPr lang="ru-RU" sz="1400" dirty="0">
                <a:latin typeface="Times New Roman"/>
                <a:cs typeface="Times New Roman"/>
              </a:rPr>
              <a:t> с видом сбоку с нестандартными элементами. Ключевые механики включают:</a:t>
            </a:r>
            <a:endParaRPr lang="ru-RU" sz="1400" dirty="0">
              <a:cs typeface="Angsana New"/>
            </a:endParaRPr>
          </a:p>
          <a:p>
            <a:pPr marL="285750" indent="-285750">
              <a:lnSpc>
                <a:spcPct val="110000"/>
              </a:lnSpc>
            </a:pPr>
            <a:r>
              <a:rPr lang="ru-RU" sz="1400" dirty="0">
                <a:latin typeface="Times New Roman"/>
                <a:cs typeface="Times New Roman"/>
              </a:rPr>
              <a:t>Головоломки с отражением лучей — некоторые поверхности перенаправляют лучи, что требует логики и точности.</a:t>
            </a:r>
            <a:endParaRPr lang="ru-RU" sz="1400" dirty="0">
              <a:cs typeface="Angsana New"/>
            </a:endParaRPr>
          </a:p>
          <a:p>
            <a:pPr marL="285750" indent="-285750">
              <a:lnSpc>
                <a:spcPct val="110000"/>
              </a:lnSpc>
            </a:pPr>
            <a:r>
              <a:rPr lang="ru-RU" sz="1400" dirty="0">
                <a:latin typeface="Times New Roman"/>
                <a:cs typeface="Times New Roman"/>
              </a:rPr>
              <a:t>Движущиеся платформы и ловушки — уровень сложности растёт за счёт необходимости идеального расчёта времени.</a:t>
            </a:r>
            <a:endParaRPr lang="ru-RU" sz="1400" dirty="0">
              <a:cs typeface="Angsana New"/>
            </a:endParaRPr>
          </a:p>
          <a:p>
            <a:pPr marL="285750" indent="-285750">
              <a:lnSpc>
                <a:spcPct val="110000"/>
              </a:lnSpc>
            </a:pPr>
            <a:r>
              <a:rPr lang="ru-RU" sz="1400" dirty="0">
                <a:latin typeface="Times New Roman"/>
                <a:cs typeface="Times New Roman"/>
              </a:rPr>
              <a:t>Ограниченный запас энергии — полоска энергии постоянно уменьшается, вынуждая игрока действовать быстро и добавляя напряжённости</a:t>
            </a:r>
            <a:endParaRPr lang="ru-RU" sz="1400" dirty="0"/>
          </a:p>
          <a:p>
            <a:pPr marL="0" indent="0">
              <a:lnSpc>
                <a:spcPct val="110000"/>
              </a:lnSpc>
              <a:buNone/>
            </a:pPr>
            <a:endParaRPr lang="ru-RU" sz="14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51566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Super Meat Boy Forever Review - Your Reputation Precedes You | TheXboxHub">
            <a:extLst>
              <a:ext uri="{FF2B5EF4-FFF2-40B4-BE49-F238E27FC236}">
                <a16:creationId xmlns:a16="http://schemas.microsoft.com/office/drawing/2014/main" id="{B84CF596-F02E-D319-663F-49B07F9F67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175" t="159" r="18086" b="-245"/>
          <a:stretch>
            <a:fillRect/>
          </a:stretch>
        </p:blipFill>
        <p:spPr>
          <a:xfrm>
            <a:off x="4013051" y="-12757"/>
            <a:ext cx="5888295" cy="6873622"/>
          </a:xfrm>
          <a:prstGeom prst="rect">
            <a:avLst/>
          </a:prstGeom>
        </p:spPr>
      </p:pic>
      <p:pic>
        <p:nvPicPr>
          <p:cNvPr id="6" name="Рисунок 5" descr="Sunblaze on Steam">
            <a:extLst>
              <a:ext uri="{FF2B5EF4-FFF2-40B4-BE49-F238E27FC236}">
                <a16:creationId xmlns:a16="http://schemas.microsoft.com/office/drawing/2014/main" id="{7A1C739A-B5D6-BD54-7E19-3CEFCAAE9B3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333" t="-283" r="52744" b="94"/>
          <a:stretch>
            <a:fillRect/>
          </a:stretch>
        </p:blipFill>
        <p:spPr>
          <a:xfrm>
            <a:off x="7930444" y="-9407"/>
            <a:ext cx="4257825" cy="6870941"/>
          </a:xfrm>
          <a:prstGeom prst="rect">
            <a:avLst/>
          </a:prstGeom>
        </p:spPr>
      </p:pic>
      <p:pic>
        <p:nvPicPr>
          <p:cNvPr id="4" name="Объект 3" descr="Celeste отзывы">
            <a:extLst>
              <a:ext uri="{FF2B5EF4-FFF2-40B4-BE49-F238E27FC236}">
                <a16:creationId xmlns:a16="http://schemas.microsoft.com/office/drawing/2014/main" id="{9DDB7274-EB7D-7589-8BBB-D019B0E89A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rcRect l="48634" r="17096" b="-66"/>
          <a:stretch>
            <a:fillRect/>
          </a:stretch>
        </p:blipFill>
        <p:spPr>
          <a:xfrm>
            <a:off x="-113055" y="-1529"/>
            <a:ext cx="4132493" cy="6870160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5FCAE94-8ACF-B484-5909-914EEDCED7E6}"/>
              </a:ext>
            </a:extLst>
          </p:cNvPr>
          <p:cNvSpPr txBox="1"/>
          <p:nvPr/>
        </p:nvSpPr>
        <p:spPr>
          <a:xfrm>
            <a:off x="254718" y="385590"/>
            <a:ext cx="339393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 sz="3600" b="1" dirty="0" err="1">
                <a:solidFill>
                  <a:schemeClr val="bg1"/>
                </a:solidFill>
                <a:highlight>
                  <a:srgbClr val="000000"/>
                </a:highlight>
                <a:cs typeface="Angsana New"/>
              </a:rPr>
              <a:t>Celeste</a:t>
            </a:r>
            <a:endParaRPr lang="ru-RU" sz="3600" b="1" dirty="0">
              <a:solidFill>
                <a:schemeClr val="bg1"/>
              </a:solidFill>
              <a:highlight>
                <a:srgbClr val="000000"/>
              </a:highlight>
              <a:cs typeface="Angsana New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9A2085-8799-C144-5F00-BE4D55F3F43B}"/>
              </a:ext>
            </a:extLst>
          </p:cNvPr>
          <p:cNvSpPr txBox="1"/>
          <p:nvPr/>
        </p:nvSpPr>
        <p:spPr>
          <a:xfrm>
            <a:off x="4393977" y="385590"/>
            <a:ext cx="339393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b="1" dirty="0">
                <a:solidFill>
                  <a:schemeClr val="bg1"/>
                </a:solidFill>
                <a:highlight>
                  <a:srgbClr val="000000"/>
                </a:highlight>
                <a:cs typeface="Angsana New"/>
              </a:rPr>
              <a:t>Super </a:t>
            </a:r>
            <a:r>
              <a:rPr lang="ru-RU" sz="3600" b="1" dirty="0" err="1">
                <a:solidFill>
                  <a:schemeClr val="bg1"/>
                </a:solidFill>
                <a:highlight>
                  <a:srgbClr val="000000"/>
                </a:highlight>
                <a:cs typeface="Angsana New"/>
              </a:rPr>
              <a:t>Meat</a:t>
            </a:r>
            <a:r>
              <a:rPr lang="ru-RU" sz="3600" b="1" dirty="0">
                <a:solidFill>
                  <a:schemeClr val="bg1"/>
                </a:solidFill>
                <a:highlight>
                  <a:srgbClr val="000000"/>
                </a:highlight>
                <a:cs typeface="Angsana New"/>
              </a:rPr>
              <a:t> </a:t>
            </a:r>
            <a:r>
              <a:rPr lang="ru-RU" sz="3600" b="1" dirty="0" err="1">
                <a:solidFill>
                  <a:schemeClr val="bg1"/>
                </a:solidFill>
                <a:highlight>
                  <a:srgbClr val="000000"/>
                </a:highlight>
                <a:cs typeface="Angsana New"/>
              </a:rPr>
              <a:t>Boy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ABF26F-CFA9-5484-79A8-3880EB3C6C79}"/>
              </a:ext>
            </a:extLst>
          </p:cNvPr>
          <p:cNvSpPr txBox="1"/>
          <p:nvPr/>
        </p:nvSpPr>
        <p:spPr>
          <a:xfrm>
            <a:off x="8203977" y="385589"/>
            <a:ext cx="339393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 sz="3600" b="1" dirty="0" err="1">
                <a:solidFill>
                  <a:schemeClr val="bg1"/>
                </a:solidFill>
                <a:highlight>
                  <a:srgbClr val="000000"/>
                </a:highlight>
                <a:cs typeface="Angsana New"/>
              </a:rPr>
              <a:t>Sunblaze</a:t>
            </a:r>
          </a:p>
        </p:txBody>
      </p:sp>
    </p:spTree>
    <p:extLst>
      <p:ext uri="{BB962C8B-B14F-4D97-AF65-F5344CB8AC3E}">
        <p14:creationId xmlns:p14="http://schemas.microsoft.com/office/powerpoint/2010/main" val="4219162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, снимок экрана, Мультимедийное программное обеспечение, Цифровая сборк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868948CA-CA01-39B8-0F80-5749493A526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9942"/>
          <a:stretch>
            <a:fillRect/>
          </a:stretch>
        </p:blipFill>
        <p:spPr>
          <a:xfrm>
            <a:off x="0" y="0"/>
            <a:ext cx="6103035" cy="6858000"/>
          </a:xfrm>
          <a:prstGeom prst="rect">
            <a:avLst/>
          </a:prstGeom>
        </p:spPr>
      </p:pic>
      <p:pic>
        <p:nvPicPr>
          <p:cNvPr id="5" name="Рисунок 4" descr="Изображение выглядит как снимок экрана, текст, Цифровая сборка, Мультимедийное программное обеспечение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3080F45-D9BA-4457-EC2B-8C4281127B5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2019" r="25192"/>
          <a:stretch>
            <a:fillRect/>
          </a:stretch>
        </p:blipFill>
        <p:spPr>
          <a:xfrm>
            <a:off x="5873262" y="0"/>
            <a:ext cx="6435975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3E9D9D-EA5B-F0A5-5AA2-09D8641E528E}"/>
              </a:ext>
            </a:extLst>
          </p:cNvPr>
          <p:cNvSpPr txBox="1"/>
          <p:nvPr/>
        </p:nvSpPr>
        <p:spPr>
          <a:xfrm>
            <a:off x="358530" y="120356"/>
            <a:ext cx="5377961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 sz="4800" dirty="0">
                <a:highlight>
                  <a:srgbClr val="FFFFFF"/>
                </a:highlight>
                <a:cs typeface="Angsana New"/>
              </a:rPr>
              <a:t>Escape</a:t>
            </a:r>
          </a:p>
        </p:txBody>
      </p:sp>
    </p:spTree>
    <p:extLst>
      <p:ext uri="{BB962C8B-B14F-4D97-AF65-F5344CB8AC3E}">
        <p14:creationId xmlns:p14="http://schemas.microsoft.com/office/powerpoint/2010/main" val="428671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80152B-FA3D-A391-A480-E9416DE16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FB56D63-5A19-3093-1504-E222C7A32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Escape_1aqDnTKEkO">
            <a:hlinkClick r:id="" action="ppaction://media"/>
            <a:extLst>
              <a:ext uri="{FF2B5EF4-FFF2-40B4-BE49-F238E27FC236}">
                <a16:creationId xmlns:a16="http://schemas.microsoft.com/office/drawing/2014/main" id="{AA3E59D1-B3C2-4A17-6138-95BD78250C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5862"/>
            <a:ext cx="12207688" cy="6864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521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B9C962-40D4-0B07-1EB1-3507E3512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821" y="1371600"/>
            <a:ext cx="6034187" cy="1097280"/>
          </a:xfrm>
        </p:spPr>
        <p:txBody>
          <a:bodyPr>
            <a:normAutofit/>
          </a:bodyPr>
          <a:lstStyle/>
          <a:p>
            <a:r>
              <a:rPr lang="ru-RU" dirty="0">
                <a:cs typeface="Angsana New"/>
              </a:rPr>
              <a:t>Разработка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F216A9-AFA6-48FA-0529-3454DDD184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941" r="46214" b="-2"/>
          <a:stretch>
            <a:fillRect/>
          </a:stretch>
        </p:blipFill>
        <p:spPr>
          <a:xfrm>
            <a:off x="20" y="10"/>
            <a:ext cx="4857871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80905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BA37F27C-F404-1763-E270-A9BE890CCD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6821" y="2633236"/>
            <a:ext cx="6034187" cy="366468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ru-RU" dirty="0">
                <a:ea typeface="+mn-lt"/>
                <a:cs typeface="+mn-lt"/>
              </a:rPr>
              <a:t>Для воплощения этой концепции Escape были разработаны модульные и гибкие компоненты, подходящие для решения разнообразных задач.</a:t>
            </a:r>
          </a:p>
          <a:p>
            <a:pPr marL="0" indent="0">
              <a:buNone/>
            </a:pPr>
            <a:r>
              <a:rPr lang="ru-RU" dirty="0">
                <a:ea typeface="+mn-lt"/>
                <a:cs typeface="+mn-lt"/>
              </a:rPr>
              <a:t>Например компонент LASER, используется не менее чем в трёх различных местах программы.</a:t>
            </a:r>
            <a:br>
              <a:rPr lang="ru-RU" dirty="0">
                <a:ea typeface="+mn-lt"/>
                <a:cs typeface="+mn-lt"/>
              </a:rPr>
            </a:b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4926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67</Words>
  <Application>Microsoft Office PowerPoint</Application>
  <PresentationFormat>Widescreen</PresentationFormat>
  <Paragraphs>22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Angsana New</vt:lpstr>
      <vt:lpstr>Arial</vt:lpstr>
      <vt:lpstr>Grandview Display</vt:lpstr>
      <vt:lpstr>Neue Haas Grotesk Text Pro</vt:lpstr>
      <vt:lpstr>Times New Roman</vt:lpstr>
      <vt:lpstr>DashVTI</vt:lpstr>
      <vt:lpstr>Основы Gamedev и VR-разработки Разработка платформера “Escape” </vt:lpstr>
      <vt:lpstr>  Цель проекта </vt:lpstr>
      <vt:lpstr> Актуальность и востребованность проекта </vt:lpstr>
      <vt:lpstr>Стек</vt:lpstr>
      <vt:lpstr>Концепция</vt:lpstr>
      <vt:lpstr>PowerPoint Presentation</vt:lpstr>
      <vt:lpstr>PowerPoint Presentation</vt:lpstr>
      <vt:lpstr>PowerPoint Presentation</vt:lpstr>
      <vt:lpstr>Разработка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Основы Gamedev и VR-разработки Разработка платформера “Escape” </dc:title>
  <dc:creator/>
  <cp:lastModifiedBy>Vert Xz-stars</cp:lastModifiedBy>
  <cp:revision>184</cp:revision>
  <dcterms:created xsi:type="dcterms:W3CDTF">2025-06-26T12:11:54Z</dcterms:created>
  <dcterms:modified xsi:type="dcterms:W3CDTF">2025-06-26T13:38:48Z</dcterms:modified>
</cp:coreProperties>
</file>

<file path=docProps/thumbnail.jpeg>
</file>